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78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1" r:id="rId15"/>
    <p:sldId id="290" r:id="rId16"/>
    <p:sldId id="292" r:id="rId17"/>
    <p:sldId id="296" r:id="rId18"/>
    <p:sldId id="295" r:id="rId19"/>
    <p:sldId id="293" r:id="rId20"/>
    <p:sldId id="294" r:id="rId21"/>
    <p:sldId id="297" r:id="rId22"/>
    <p:sldId id="298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700" autoAdjust="0"/>
  </p:normalViewPr>
  <p:slideViewPr>
    <p:cSldViewPr>
      <p:cViewPr>
        <p:scale>
          <a:sx n="77" d="100"/>
          <a:sy n="77" d="100"/>
        </p:scale>
        <p:origin x="-136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476672"/>
            <a:ext cx="6622504" cy="1080120"/>
          </a:xfrm>
        </p:spPr>
        <p:txBody>
          <a:bodyPr/>
          <a:lstStyle>
            <a:lvl1pPr algn="l">
              <a:defRPr b="1" baseline="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2133600" cy="365125"/>
          </a:xfr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13-1-2016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7139136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0"/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13-1-2016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9ftJe7AKzo&amp;feature=fvw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3p5iX_yg6Y&amp;feature=related" TargetMode="External"/><Relationship Id="rId2" Type="http://schemas.openxmlformats.org/officeDocument/2006/relationships/hyperlink" Target="http://www.youtube.com/watch?v=_OX65NcSFc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8280920" cy="2160240"/>
          </a:xfrm>
        </p:spPr>
        <p:txBody>
          <a:bodyPr>
            <a:normAutofit/>
          </a:bodyPr>
          <a:lstStyle/>
          <a:p>
            <a:pPr algn="ctr"/>
            <a:r>
              <a:rPr lang="nl-NL" sz="6600" dirty="0" smtClean="0"/>
              <a:t>Aanleggen bestrating</a:t>
            </a:r>
            <a:endParaRPr lang="nl-NL" sz="6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79712" y="4221088"/>
            <a:ext cx="5472608" cy="1080120"/>
          </a:xfrm>
        </p:spPr>
        <p:txBody>
          <a:bodyPr>
            <a:noAutofit/>
          </a:bodyPr>
          <a:lstStyle/>
          <a:p>
            <a:r>
              <a:rPr lang="nl-NL" sz="4000" dirty="0" smtClean="0"/>
              <a:t>Niveau 1 en 2 </a:t>
            </a:r>
            <a:r>
              <a:rPr lang="nl-NL" sz="4000" dirty="0" err="1" smtClean="0"/>
              <a:t>Wedeo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8776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Hoogte bepalen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488832" cy="4104456"/>
          </a:xfrm>
        </p:spPr>
        <p:txBody>
          <a:bodyPr>
            <a:normAutofit/>
          </a:bodyPr>
          <a:lstStyle/>
          <a:p>
            <a:r>
              <a:rPr lang="nl-NL" sz="2000" dirty="0" smtClean="0"/>
              <a:t>De hoogte van het straatwerk bepaal je door een vast punt te kiezen.</a:t>
            </a:r>
          </a:p>
          <a:p>
            <a:endParaRPr lang="nl-NL" sz="2000" dirty="0" smtClean="0"/>
          </a:p>
          <a:p>
            <a:r>
              <a:rPr lang="nl-NL" sz="2000" dirty="0" smtClean="0"/>
              <a:t>Bijvoorbeeld bij een huis de drempel, of als er een andere straat is laat je hem hierop aansluiten.</a:t>
            </a:r>
          </a:p>
          <a:p>
            <a:endParaRPr lang="nl-NL" sz="2000" dirty="0"/>
          </a:p>
          <a:p>
            <a:r>
              <a:rPr lang="nl-NL" sz="2000" dirty="0" smtClean="0"/>
              <a:t>Houd rekening met de hoogte van je stenen!</a:t>
            </a:r>
            <a:endParaRPr lang="nl-NL" sz="2000" dirty="0"/>
          </a:p>
        </p:txBody>
      </p:sp>
      <p:pic>
        <p:nvPicPr>
          <p:cNvPr id="8194" name="Picture 2" descr="http://www.gamma.com/211083/217754/Stappenplannen/Bestrating_aanleggen/bestrating_08.jpg?view=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3233336" cy="1800000"/>
          </a:xfrm>
          <a:prstGeom prst="rect">
            <a:avLst/>
          </a:prstGeom>
          <a:noFill/>
          <a:ln w="19050">
            <a:solidFill>
              <a:srgbClr val="46291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Afrijen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776864" cy="4104456"/>
          </a:xfrm>
        </p:spPr>
        <p:txBody>
          <a:bodyPr>
            <a:normAutofit/>
          </a:bodyPr>
          <a:lstStyle/>
          <a:p>
            <a:r>
              <a:rPr lang="nl-NL" sz="2000" dirty="0" smtClean="0"/>
              <a:t>Je kunt, nu je de hoogte bepaald hebt de stenen er intikken of het vlak afrijen. </a:t>
            </a:r>
            <a:endParaRPr lang="nl-NL" sz="2000" dirty="0"/>
          </a:p>
          <a:p>
            <a:endParaRPr lang="nl-NL" sz="2000" dirty="0" smtClean="0"/>
          </a:p>
          <a:p>
            <a:r>
              <a:rPr lang="nl-NL" sz="2000" dirty="0" smtClean="0"/>
              <a:t>In de film heb je een mogelijkheid gezien met houten latten. Het kan ook doormiddel van hoogtestenen.</a:t>
            </a:r>
            <a:endParaRPr lang="nl-NL" sz="2000" dirty="0"/>
          </a:p>
        </p:txBody>
      </p:sp>
      <p:pic>
        <p:nvPicPr>
          <p:cNvPr id="6146" name="Picture 2" descr="http://www.gamma.com/211083/217754/Stappenplannen/Bestrating_aanleggen/bestrating_06.jpg?view=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65104"/>
            <a:ext cx="3233336" cy="1800000"/>
          </a:xfrm>
          <a:prstGeom prst="rect">
            <a:avLst/>
          </a:prstGeom>
          <a:noFill/>
          <a:ln w="19050">
            <a:solidFill>
              <a:srgbClr val="46291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1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Inpakken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776864" cy="4104456"/>
          </a:xfrm>
        </p:spPr>
        <p:txBody>
          <a:bodyPr>
            <a:normAutofit/>
          </a:bodyPr>
          <a:lstStyle/>
          <a:p>
            <a:r>
              <a:rPr lang="nl-NL" sz="2000" dirty="0" smtClean="0"/>
              <a:t>Je kunt als je het terrein vlak gemaakt hebt de tenen er inleggen. Hierbij begin je altijd met de hele stenen.</a:t>
            </a:r>
          </a:p>
          <a:p>
            <a:endParaRPr lang="nl-NL" sz="2000" dirty="0"/>
          </a:p>
          <a:p>
            <a:r>
              <a:rPr lang="nl-NL" sz="2000" dirty="0" smtClean="0"/>
              <a:t>De gaten die overblijven en halve stenen moeten komen doe je als laatste.</a:t>
            </a:r>
          </a:p>
          <a:p>
            <a:endParaRPr lang="nl-NL" sz="2000" dirty="0" smtClean="0"/>
          </a:p>
          <a:p>
            <a:r>
              <a:rPr lang="nl-NL" sz="2000" dirty="0" smtClean="0"/>
              <a:t>Hiervoor gebruik je een kantenknipper of een kaphamer.</a:t>
            </a:r>
          </a:p>
          <a:p>
            <a:endParaRPr lang="nl-NL" sz="2000" dirty="0" smtClean="0"/>
          </a:p>
          <a:p>
            <a:r>
              <a:rPr lang="nl-NL" sz="2000" dirty="0" smtClean="0"/>
              <a:t>Bij tegels kun je gebruik maken                                                           van een haakse slijper</a:t>
            </a:r>
            <a:endParaRPr lang="nl-NL" sz="2000" dirty="0"/>
          </a:p>
        </p:txBody>
      </p:sp>
      <p:pic>
        <p:nvPicPr>
          <p:cNvPr id="7170" name="Picture 2" descr="http://www.gamma.com/211083/217754/Stappenplannen/Bestrating_aanleggen/bestrating_12.jpg?view=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5144"/>
            <a:ext cx="3233336" cy="1800000"/>
          </a:xfrm>
          <a:prstGeom prst="rect">
            <a:avLst/>
          </a:prstGeom>
          <a:noFill/>
          <a:ln w="19050">
            <a:solidFill>
              <a:srgbClr val="46291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290" name="Picture 2" descr="http://home.kpn.nl/j.de.punder/plaatjesmap/alle%20verban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6" y="620688"/>
            <a:ext cx="7200000" cy="5760000"/>
          </a:xfrm>
          <a:prstGeom prst="rect">
            <a:avLst/>
          </a:prstGeom>
          <a:noFill/>
          <a:ln w="19050">
            <a:solidFill>
              <a:srgbClr val="46291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8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Extra: Machinaal straten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200800" cy="345638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NL" sz="2000" u="sng" dirty="0">
                <a:hlinkClick r:id="rId2"/>
              </a:rPr>
              <a:t>http://www.youtube.com/watch?v=K9ftJe7AKzo&amp;feature=fvw</a:t>
            </a:r>
            <a:endParaRPr lang="nl-NL" sz="20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NL" sz="2000" dirty="0"/>
              <a:t>De </a:t>
            </a:r>
            <a:r>
              <a:rPr lang="nl-NL" sz="2000" dirty="0" err="1"/>
              <a:t>Molenweg</a:t>
            </a:r>
            <a:r>
              <a:rPr lang="nl-NL" sz="2000" dirty="0"/>
              <a:t> in Roden wordt de komende twee weken machinaal bestraat. Daarvoor wordt een </a:t>
            </a:r>
            <a:r>
              <a:rPr lang="nl-NL" sz="2000" dirty="0" err="1"/>
              <a:t>protoype</a:t>
            </a:r>
            <a:r>
              <a:rPr lang="nl-NL" sz="2000" dirty="0"/>
              <a:t> gebruikt van een machine, die uniek is in Nederland. Machinaal bestraten heeft de toekomst,...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NL" sz="2000" dirty="0"/>
              <a:t>Ook interessant </a:t>
            </a:r>
            <a:r>
              <a:rPr lang="nl-NL" sz="2000" dirty="0" err="1"/>
              <a:t>ivm</a:t>
            </a:r>
            <a:r>
              <a:rPr lang="nl-NL" sz="2000" dirty="0"/>
              <a:t> Arbo.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39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Aftrillen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488832" cy="4104456"/>
          </a:xfrm>
        </p:spPr>
        <p:txBody>
          <a:bodyPr>
            <a:normAutofit/>
          </a:bodyPr>
          <a:lstStyle/>
          <a:p>
            <a:r>
              <a:rPr lang="nl-NL" sz="2000" dirty="0" smtClean="0"/>
              <a:t>Als je de stenen in het zandbed hebt liggen kun je ze nog eens aftrillen. </a:t>
            </a:r>
          </a:p>
          <a:p>
            <a:endParaRPr lang="nl-NL" sz="2000" dirty="0"/>
          </a:p>
          <a:p>
            <a:r>
              <a:rPr lang="nl-NL" sz="2000" dirty="0" smtClean="0"/>
              <a:t>Dit is belangrijk om te zorgen dat ze allemaal stevig en gelijkmatig aangedrukt worden.</a:t>
            </a:r>
          </a:p>
          <a:p>
            <a:endParaRPr lang="nl-NL" sz="2000" dirty="0"/>
          </a:p>
          <a:p>
            <a:r>
              <a:rPr lang="nl-NL" sz="2000" dirty="0" smtClean="0"/>
              <a:t>Ook op deze manier voorkom je verzakkingen</a:t>
            </a:r>
          </a:p>
          <a:p>
            <a:endParaRPr lang="nl-NL" sz="2000" dirty="0"/>
          </a:p>
        </p:txBody>
      </p:sp>
      <p:pic>
        <p:nvPicPr>
          <p:cNvPr id="10242" name="Picture 2" descr="http://www.suzuki-4wd.nl/bouw/tuin/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7"/>
          <a:stretch/>
        </p:blipFill>
        <p:spPr bwMode="auto">
          <a:xfrm>
            <a:off x="2195736" y="4719209"/>
            <a:ext cx="3507605" cy="1800000"/>
          </a:xfrm>
          <a:prstGeom prst="rect">
            <a:avLst/>
          </a:prstGeom>
          <a:noFill/>
          <a:ln w="19050">
            <a:solidFill>
              <a:srgbClr val="46291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Invegen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416824" cy="4104456"/>
          </a:xfrm>
        </p:spPr>
        <p:txBody>
          <a:bodyPr>
            <a:normAutofit/>
          </a:bodyPr>
          <a:lstStyle/>
          <a:p>
            <a:r>
              <a:rPr lang="nl-NL" sz="2000" dirty="0" smtClean="0"/>
              <a:t>Om te zorgen dat de stenen ook ten opzichte van elkaar stevig liggen werk je brekerszand tussen de voegen.</a:t>
            </a:r>
          </a:p>
          <a:p>
            <a:endParaRPr lang="nl-NL" sz="2000" dirty="0"/>
          </a:p>
          <a:p>
            <a:r>
              <a:rPr lang="nl-NL" sz="2000" dirty="0" smtClean="0"/>
              <a:t>Hiervoor gebruik je een bezem.</a:t>
            </a:r>
          </a:p>
          <a:p>
            <a:endParaRPr lang="nl-NL" sz="2000" dirty="0"/>
          </a:p>
          <a:p>
            <a:r>
              <a:rPr lang="nl-NL" sz="2000" dirty="0" smtClean="0"/>
              <a:t>Met een beetje water loop het nog beter tussen de voegen.</a:t>
            </a:r>
            <a:endParaRPr lang="nl-NL" sz="2000" dirty="0"/>
          </a:p>
        </p:txBody>
      </p:sp>
      <p:pic>
        <p:nvPicPr>
          <p:cNvPr id="9218" name="Picture 2" descr="http://www.gamma.com/211083/217754/Stappenplannen/Bestrating_aanleggen/bestrating_13.jpg?view=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53136"/>
            <a:ext cx="3233336" cy="1800000"/>
          </a:xfrm>
          <a:prstGeom prst="rect">
            <a:avLst/>
          </a:prstGeom>
          <a:noFill/>
          <a:ln w="19050">
            <a:solidFill>
              <a:srgbClr val="46291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Praktijk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488832" cy="4104456"/>
          </a:xfrm>
        </p:spPr>
        <p:txBody>
          <a:bodyPr>
            <a:normAutofit/>
          </a:bodyPr>
          <a:lstStyle/>
          <a:p>
            <a:r>
              <a:rPr lang="nl-NL" sz="2000" dirty="0" smtClean="0"/>
              <a:t>We gaan vanmiddag naar de kwekerij.</a:t>
            </a:r>
          </a:p>
          <a:p>
            <a:endParaRPr lang="nl-NL" sz="2000" dirty="0"/>
          </a:p>
          <a:p>
            <a:r>
              <a:rPr lang="nl-NL" sz="2000" dirty="0" smtClean="0"/>
              <a:t>Hier kunnen we een stuk straat her straten. Iedereen gaat hier even mee aan het werk.</a:t>
            </a:r>
          </a:p>
          <a:p>
            <a:endParaRPr lang="nl-NL" sz="2000" dirty="0"/>
          </a:p>
          <a:p>
            <a:r>
              <a:rPr lang="nl-NL" sz="2000" dirty="0" smtClean="0"/>
              <a:t>Niet alle omstandigheden zijn goed, probeer hier zo goed mogelijk mee op te gaan.</a:t>
            </a:r>
          </a:p>
          <a:p>
            <a:endParaRPr lang="nl-NL" sz="2000" dirty="0"/>
          </a:p>
          <a:p>
            <a:r>
              <a:rPr lang="nl-NL" sz="2000" dirty="0" smtClean="0"/>
              <a:t>Als je niet aan het straten bent voer je andere werkzaamheden uit op de kwekerij.</a:t>
            </a:r>
          </a:p>
        </p:txBody>
      </p:sp>
    </p:spTree>
    <p:extLst>
      <p:ext uri="{BB962C8B-B14F-4D97-AF65-F5344CB8AC3E}">
        <p14:creationId xmlns:p14="http://schemas.microsoft.com/office/powerpoint/2010/main" val="18545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356992"/>
            <a:ext cx="6622504" cy="1080120"/>
          </a:xfrm>
        </p:spPr>
        <p:txBody>
          <a:bodyPr/>
          <a:lstStyle/>
          <a:p>
            <a:pPr algn="ctr"/>
            <a:r>
              <a:rPr lang="nl-NL" dirty="0" smtClean="0"/>
              <a:t>Vragen?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49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6624736" cy="453650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Introductie film (2 delen)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Opmeten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Plattegrond tekenen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Uitzetten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Uitgraven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Opvullen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A</a:t>
            </a:r>
            <a:r>
              <a:rPr lang="nl-NL" dirty="0" smtClean="0"/>
              <a:t>ftrillen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Hoogte bepalen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Afrijen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Inpakken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A</a:t>
            </a:r>
            <a:r>
              <a:rPr lang="nl-NL" dirty="0" smtClean="0"/>
              <a:t>ftrillen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Invegen </a:t>
            </a:r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9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Introductie film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6624736" cy="4536504"/>
          </a:xfrm>
        </p:spPr>
        <p:txBody>
          <a:bodyPr>
            <a:normAutofit fontScale="85000" lnSpcReduction="20000"/>
          </a:bodyPr>
          <a:lstStyle/>
          <a:p>
            <a:r>
              <a:rPr lang="nl-NL" u="sng" dirty="0">
                <a:hlinkClick r:id="rId2"/>
              </a:rPr>
              <a:t>http://www.youtube.com/watch?v=_OX65NcSFcU</a:t>
            </a:r>
            <a:endParaRPr lang="nl-NL" dirty="0"/>
          </a:p>
          <a:p>
            <a:r>
              <a:rPr lang="nl-NL" dirty="0"/>
              <a:t>Hoe leg ik bestrating in mijn tuin of elders? In deze workshop legt hovenier Bas van </a:t>
            </a:r>
            <a:r>
              <a:rPr lang="nl-NL" dirty="0" err="1"/>
              <a:t>Elteren</a:t>
            </a:r>
            <a:r>
              <a:rPr lang="nl-NL" dirty="0"/>
              <a:t> stap voor stap uit hoe je het beste een bestrating aan kan leggen. Inclusief afwatering en </a:t>
            </a:r>
            <a:r>
              <a:rPr lang="nl-NL" dirty="0" err="1"/>
              <a:t>pallisade</a:t>
            </a:r>
            <a:r>
              <a:rPr lang="nl-NL" dirty="0" smtClean="0"/>
              <a:t>.</a:t>
            </a:r>
            <a:endParaRPr lang="nl-NL" dirty="0"/>
          </a:p>
          <a:p>
            <a:r>
              <a:rPr lang="nl-NL" dirty="0"/>
              <a:t>Veel aandacht voor afreien en verhang. Afgraven van zwarte grond. Trilplaat, inwateren.</a:t>
            </a:r>
          </a:p>
          <a:p>
            <a:r>
              <a:rPr lang="nl-NL" dirty="0"/>
              <a:t> </a:t>
            </a:r>
          </a:p>
          <a:p>
            <a:r>
              <a:rPr lang="nl-NL" u="sng" dirty="0">
                <a:hlinkClick r:id="rId3"/>
              </a:rPr>
              <a:t>http://www.youtube.com/watch?v=U3p5iX_yg6Y&amp;feature=related</a:t>
            </a:r>
            <a:endParaRPr lang="nl-NL" dirty="0"/>
          </a:p>
          <a:p>
            <a:r>
              <a:rPr lang="nl-NL" dirty="0"/>
              <a:t>Deel 2 van de film bestrating aanleggen van hovenier Bas van </a:t>
            </a:r>
            <a:r>
              <a:rPr lang="nl-NL" dirty="0" err="1"/>
              <a:t>Elteren</a:t>
            </a:r>
            <a:r>
              <a:rPr lang="nl-NL" dirty="0"/>
              <a:t>.</a:t>
            </a:r>
          </a:p>
          <a:p>
            <a:r>
              <a:rPr lang="nl-NL" dirty="0"/>
              <a:t>Ook aandacht voor het knippen van de stenen, opsluitbanden en hoogteverschillen (traptreden).</a:t>
            </a:r>
          </a:p>
          <a:p>
            <a:r>
              <a:rPr lang="nl-NL" dirty="0"/>
              <a:t>Voor de regenwaterafvoer wordt een gootje aangelegd.</a:t>
            </a:r>
          </a:p>
          <a:p>
            <a:r>
              <a:rPr lang="nl-NL" dirty="0"/>
              <a:t>Trilplaat. Voegmortel.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72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Opmeten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416824" cy="4464496"/>
          </a:xfrm>
        </p:spPr>
        <p:txBody>
          <a:bodyPr>
            <a:normAutofit/>
          </a:bodyPr>
          <a:lstStyle/>
          <a:p>
            <a:r>
              <a:rPr lang="nl-NL" sz="2000" dirty="0" smtClean="0"/>
              <a:t>Bij het opmeten bereken je de oppervlakte</a:t>
            </a:r>
          </a:p>
          <a:p>
            <a:endParaRPr lang="nl-NL" sz="2000" dirty="0"/>
          </a:p>
          <a:p>
            <a:r>
              <a:rPr lang="nl-NL" sz="2000" dirty="0" smtClean="0"/>
              <a:t>De oppervlakte is het aantal vierkante meters grond.</a:t>
            </a:r>
          </a:p>
          <a:p>
            <a:endParaRPr lang="nl-NL" sz="2000" dirty="0"/>
          </a:p>
          <a:p>
            <a:r>
              <a:rPr lang="nl-NL" sz="2000" dirty="0" smtClean="0"/>
              <a:t>Je meet de lengte en de breedte van het terrein en vermenigvuldigd dit met elkaar.</a:t>
            </a:r>
          </a:p>
          <a:p>
            <a:endParaRPr lang="nl-NL" sz="2000" dirty="0"/>
          </a:p>
          <a:p>
            <a:r>
              <a:rPr lang="nl-NL" sz="2000" dirty="0" smtClean="0"/>
              <a:t>Voorbeeld: Het terras moet                                                           3 meter breed zijn en 4 meter                                                     lang.</a:t>
            </a:r>
          </a:p>
          <a:p>
            <a:r>
              <a:rPr lang="nl-NL" sz="2000" dirty="0" smtClean="0"/>
              <a:t>3X4= 12 vierkante meter.</a:t>
            </a:r>
            <a:endParaRPr lang="nl-NL" sz="2000" dirty="0"/>
          </a:p>
        </p:txBody>
      </p:sp>
      <p:pic>
        <p:nvPicPr>
          <p:cNvPr id="3074" name="Picture 2" descr="http://www.gamma.com/211083/217754/Stappenplannen/Bestrating_aanleggen/bestrating_01.jpg?view=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09120"/>
            <a:ext cx="3233333" cy="1800000"/>
          </a:xfrm>
          <a:prstGeom prst="rect">
            <a:avLst/>
          </a:prstGeom>
          <a:noFill/>
          <a:ln w="19050">
            <a:solidFill>
              <a:srgbClr val="46291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7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Plattegrond tekenen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560840" cy="4536504"/>
          </a:xfrm>
        </p:spPr>
        <p:txBody>
          <a:bodyPr>
            <a:normAutofit/>
          </a:bodyPr>
          <a:lstStyle/>
          <a:p>
            <a:r>
              <a:rPr lang="nl-NL" sz="2000" dirty="0" smtClean="0"/>
              <a:t>Als je de oppervlakte van het terrein weet kun je een tekening maken.</a:t>
            </a:r>
          </a:p>
          <a:p>
            <a:endParaRPr lang="nl-NL" sz="2000" dirty="0"/>
          </a:p>
          <a:p>
            <a:r>
              <a:rPr lang="nl-NL" sz="2000" dirty="0" smtClean="0"/>
              <a:t>Deze tekening maak je zodat je weet hoe je de bestrating straks moet leggen.</a:t>
            </a:r>
          </a:p>
          <a:p>
            <a:endParaRPr lang="nl-NL" sz="2000" dirty="0"/>
          </a:p>
          <a:p>
            <a:r>
              <a:rPr lang="nl-NL" sz="2000" dirty="0" smtClean="0"/>
              <a:t>Je hebt verschillende vormen (verbanden) waarin je bestrating kunt leggen.</a:t>
            </a:r>
          </a:p>
          <a:p>
            <a:endParaRPr lang="nl-NL" sz="2000" dirty="0"/>
          </a:p>
          <a:p>
            <a:r>
              <a:rPr lang="nl-NL" sz="2000" dirty="0" smtClean="0"/>
              <a:t>Zo krijg je een goed idee </a:t>
            </a:r>
          </a:p>
          <a:p>
            <a:r>
              <a:rPr lang="nl-NL" sz="2000" dirty="0" smtClean="0"/>
              <a:t>hoe je bestrating er </a:t>
            </a:r>
          </a:p>
          <a:p>
            <a:r>
              <a:rPr lang="nl-NL" sz="2000" dirty="0" smtClean="0"/>
              <a:t>straks uit gaat zien.</a:t>
            </a:r>
            <a:endParaRPr lang="nl-NL" sz="2000" dirty="0"/>
          </a:p>
        </p:txBody>
      </p:sp>
      <p:pic>
        <p:nvPicPr>
          <p:cNvPr id="2050" name="Picture 2" descr="http://www.gamma.com/211083/217754/Stappenplannen/Bestrating_aanleggen/bestrating_02.jpg?view=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11" y="4653136"/>
            <a:ext cx="3233333" cy="1800000"/>
          </a:xfrm>
          <a:prstGeom prst="rect">
            <a:avLst/>
          </a:prstGeom>
          <a:noFill/>
          <a:ln w="19050">
            <a:solidFill>
              <a:srgbClr val="46291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Uitzetten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488832" cy="4104456"/>
          </a:xfrm>
        </p:spPr>
        <p:txBody>
          <a:bodyPr>
            <a:normAutofit/>
          </a:bodyPr>
          <a:lstStyle/>
          <a:p>
            <a:r>
              <a:rPr lang="nl-NL" sz="2000" dirty="0" smtClean="0"/>
              <a:t>Als je de tekening klaar hebt kun je de bestrating uitzetten.</a:t>
            </a:r>
          </a:p>
          <a:p>
            <a:endParaRPr lang="nl-NL" sz="2000" dirty="0" smtClean="0"/>
          </a:p>
          <a:p>
            <a:endParaRPr lang="nl-NL" sz="2000" dirty="0" smtClean="0"/>
          </a:p>
          <a:p>
            <a:r>
              <a:rPr lang="nl-NL" sz="2000" dirty="0" smtClean="0"/>
              <a:t>Hiervoor gebruik je een moker, piketten en een touw.</a:t>
            </a:r>
          </a:p>
          <a:p>
            <a:endParaRPr lang="nl-NL" sz="2000" dirty="0" smtClean="0"/>
          </a:p>
          <a:p>
            <a:endParaRPr lang="nl-NL" sz="2000" dirty="0"/>
          </a:p>
          <a:p>
            <a:r>
              <a:rPr lang="nl-NL" sz="2000" dirty="0" smtClean="0"/>
              <a:t>Je zet de hoeken uit,                                                             waarbij je de piketten                                                             buiten je werk zet.</a:t>
            </a:r>
            <a:endParaRPr lang="nl-NL" sz="2000" dirty="0"/>
          </a:p>
        </p:txBody>
      </p:sp>
      <p:pic>
        <p:nvPicPr>
          <p:cNvPr id="1028" name="Picture 4" descr="http://www.gamma.com/211083/217754/Stappenplannen/Bestrating_aanleggen/bestrating_03.jpg?view=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08" y="4509120"/>
            <a:ext cx="3233336" cy="1800000"/>
          </a:xfrm>
          <a:prstGeom prst="rect">
            <a:avLst/>
          </a:prstGeom>
          <a:noFill/>
          <a:ln w="19050">
            <a:solidFill>
              <a:srgbClr val="46291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6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Uitgraven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128792" cy="4536504"/>
          </a:xfrm>
        </p:spPr>
        <p:txBody>
          <a:bodyPr>
            <a:normAutofit/>
          </a:bodyPr>
          <a:lstStyle/>
          <a:p>
            <a:r>
              <a:rPr lang="nl-NL" sz="2000" dirty="0" smtClean="0"/>
              <a:t>Als je de plek waar de bestrating moet komen uitgezet hebt kun je het ‘</a:t>
            </a:r>
            <a:r>
              <a:rPr lang="nl-NL" sz="2000" dirty="0" err="1" smtClean="0"/>
              <a:t>cunet</a:t>
            </a:r>
            <a:r>
              <a:rPr lang="nl-NL" sz="2000" dirty="0" smtClean="0"/>
              <a:t>’ uitgraven. </a:t>
            </a:r>
          </a:p>
          <a:p>
            <a:endParaRPr lang="nl-NL" sz="2000" dirty="0" smtClean="0"/>
          </a:p>
          <a:p>
            <a:r>
              <a:rPr lang="nl-NL" sz="2000" dirty="0" smtClean="0"/>
              <a:t>Dit is de plaats waar je straks gaat straten.</a:t>
            </a:r>
          </a:p>
          <a:p>
            <a:endParaRPr lang="nl-NL" sz="2000" dirty="0"/>
          </a:p>
          <a:p>
            <a:r>
              <a:rPr lang="nl-NL" sz="2000" dirty="0" smtClean="0"/>
              <a:t>Een </a:t>
            </a:r>
            <a:r>
              <a:rPr lang="nl-NL" sz="2000" dirty="0" err="1" smtClean="0"/>
              <a:t>cunet</a:t>
            </a:r>
            <a:r>
              <a:rPr lang="nl-NL" sz="2000" dirty="0" smtClean="0"/>
              <a:t> moet 15 tot 25 cm diep zijn.                                  Dit ligt eraan wat je ermee gaat doen.</a:t>
            </a:r>
          </a:p>
          <a:p>
            <a:endParaRPr lang="nl-NL" sz="2000" dirty="0" smtClean="0"/>
          </a:p>
          <a:p>
            <a:endParaRPr lang="nl-NL" sz="2000" dirty="0"/>
          </a:p>
          <a:p>
            <a:r>
              <a:rPr lang="nl-NL" sz="2000" dirty="0" smtClean="0"/>
              <a:t>Vraag: Een oprit heeft een dieper </a:t>
            </a:r>
            <a:r>
              <a:rPr lang="nl-NL" sz="2000" dirty="0" err="1" smtClean="0"/>
              <a:t>cunet</a:t>
            </a:r>
            <a:r>
              <a:rPr lang="nl-NL" sz="2000" dirty="0" smtClean="0"/>
              <a:t> nodig, waarom is dit?_________________________</a:t>
            </a:r>
            <a:endParaRPr lang="nl-NL" sz="2000" dirty="0"/>
          </a:p>
        </p:txBody>
      </p:sp>
      <p:pic>
        <p:nvPicPr>
          <p:cNvPr id="4098" name="Picture 2" descr="http://www.gamma.com/211083/217754/Stappenplannen/Bestrating_aanleggen/bestrating_04.jpg?view=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2586666" cy="1440000"/>
          </a:xfrm>
          <a:prstGeom prst="rect">
            <a:avLst/>
          </a:prstGeom>
          <a:noFill/>
          <a:ln w="19050">
            <a:solidFill>
              <a:srgbClr val="46291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6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Opvullen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272808" cy="4104456"/>
          </a:xfrm>
        </p:spPr>
        <p:txBody>
          <a:bodyPr>
            <a:normAutofit/>
          </a:bodyPr>
          <a:lstStyle/>
          <a:p>
            <a:r>
              <a:rPr lang="nl-NL" sz="2000" dirty="0" smtClean="0"/>
              <a:t>Als het </a:t>
            </a:r>
            <a:r>
              <a:rPr lang="nl-NL" sz="2000" dirty="0" err="1" smtClean="0"/>
              <a:t>cunet</a:t>
            </a:r>
            <a:r>
              <a:rPr lang="nl-NL" sz="2000" dirty="0" smtClean="0"/>
              <a:t> uitgegraven is ga je </a:t>
            </a:r>
            <a:r>
              <a:rPr lang="nl-NL" sz="2000" dirty="0" err="1" smtClean="0"/>
              <a:t>cunetzand</a:t>
            </a:r>
            <a:r>
              <a:rPr lang="nl-NL" sz="2000" dirty="0" smtClean="0"/>
              <a:t> inbrengen. Dit is grond die het water goed kan doorlaten.</a:t>
            </a:r>
          </a:p>
          <a:p>
            <a:endParaRPr lang="nl-NL" sz="2000" dirty="0" smtClean="0"/>
          </a:p>
          <a:p>
            <a:r>
              <a:rPr lang="nl-NL" sz="2000" dirty="0" smtClean="0"/>
              <a:t>Deze grond zorgt ook voor een stevige basis van de bestrating.</a:t>
            </a:r>
          </a:p>
          <a:p>
            <a:endParaRPr lang="nl-NL" sz="2000" dirty="0"/>
          </a:p>
          <a:p>
            <a:r>
              <a:rPr lang="nl-NL" sz="2000" dirty="0" smtClean="0"/>
              <a:t>Bij natuurstenen stegels heb je ook een stabilisator nodig.</a:t>
            </a:r>
          </a:p>
          <a:p>
            <a:endParaRPr lang="nl-NL" sz="2000" dirty="0" smtClean="0"/>
          </a:p>
          <a:p>
            <a:endParaRPr lang="nl-NL" sz="2000" dirty="0"/>
          </a:p>
          <a:p>
            <a:r>
              <a:rPr lang="nl-NL" sz="2000" dirty="0" smtClean="0"/>
              <a:t>15% meer nodig! </a:t>
            </a:r>
            <a:endParaRPr lang="nl-NL" sz="2000" dirty="0"/>
          </a:p>
        </p:txBody>
      </p:sp>
      <p:pic>
        <p:nvPicPr>
          <p:cNvPr id="5122" name="Picture 2" descr="http://www.gamma.com/211083/217754/Stappenplannen/Bestrating_aanleggen/bestrating_05.jpg?view=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25344"/>
            <a:ext cx="3233336" cy="1800000"/>
          </a:xfrm>
          <a:prstGeom prst="rect">
            <a:avLst/>
          </a:prstGeom>
          <a:noFill/>
          <a:ln w="19050">
            <a:solidFill>
              <a:srgbClr val="46291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4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Aftrillen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272808" cy="4104456"/>
          </a:xfrm>
        </p:spPr>
        <p:txBody>
          <a:bodyPr>
            <a:normAutofit/>
          </a:bodyPr>
          <a:lstStyle/>
          <a:p>
            <a:r>
              <a:rPr lang="nl-NL" sz="2000" dirty="0" smtClean="0"/>
              <a:t>Het aftrillen is nodig om de ondergrond voor de bestrating stevig te maken.</a:t>
            </a:r>
          </a:p>
          <a:p>
            <a:endParaRPr lang="nl-NL" sz="2000" dirty="0"/>
          </a:p>
          <a:p>
            <a:r>
              <a:rPr lang="nl-NL" sz="2000" dirty="0" smtClean="0"/>
              <a:t>Als je dit niet zou doen, gaan de stenen verzakken na een tijdje.</a:t>
            </a:r>
            <a:endParaRPr lang="nl-NL" sz="2000" dirty="0"/>
          </a:p>
        </p:txBody>
      </p:sp>
      <p:pic>
        <p:nvPicPr>
          <p:cNvPr id="11266" name="Picture 2" descr="http://www.suzuki-4wd.nl/bouw/tuin/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t="27489" r="11846" b="21310"/>
          <a:stretch/>
        </p:blipFill>
        <p:spPr bwMode="auto">
          <a:xfrm>
            <a:off x="2123728" y="4149080"/>
            <a:ext cx="3355031" cy="1800000"/>
          </a:xfrm>
          <a:prstGeom prst="rect">
            <a:avLst/>
          </a:prstGeom>
          <a:noFill/>
          <a:ln w="19050">
            <a:solidFill>
              <a:srgbClr val="46291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8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 AOC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c204fd9-28d1-4b23-87e5-4d5424a0d918">INTRA-323-100</_dlc_DocId>
    <_dlc_DocIdUrl xmlns="8c204fd9-28d1-4b23-87e5-4d5424a0d918">
      <Url>https://sp.aoc-oost.nl/sites/intranet/projecten/wv_groene_ruimte/_layouts/DocIdRedir.aspx?ID=INTRA-323-100</Url>
      <Description>INTRA-323-100</Description>
    </_dlc_DocIdUrl>
    <IconOverlay xmlns="http://schemas.microsoft.com/sharepoint/v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Word" ma:contentTypeID="0x0101000B8E01BAE8C9B8449E1301EFCD6E2CF0" ma:contentTypeVersion="1" ma:contentTypeDescription="Een nieuw document maken." ma:contentTypeScope="" ma:versionID="c96d55dbe0afcd106acb89130b300ea7">
  <xsd:schema xmlns:xsd="http://www.w3.org/2001/XMLSchema" xmlns:xs="http://www.w3.org/2001/XMLSchema" xmlns:p="http://schemas.microsoft.com/office/2006/metadata/properties" xmlns:ns2="8c204fd9-28d1-4b23-87e5-4d5424a0d918" xmlns:ns3="http://schemas.microsoft.com/sharepoint/v4" targetNamespace="http://schemas.microsoft.com/office/2006/metadata/properties" ma:root="true" ma:fieldsID="01ee938aac587e9a0cf89c4c2b71b77b" ns2:_="" ns3:_="">
    <xsd:import namespace="8c204fd9-28d1-4b23-87e5-4d5424a0d91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204fd9-28d1-4b23-87e5-4d5424a0d91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8DDBBE-814E-4875-B502-FDEB1540C9A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A85C23D-4E29-4760-BFD1-9C86A5BC8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A0FE42-EB36-4173-A2FF-CBCC666CF282}">
  <ds:schemaRefs>
    <ds:schemaRef ds:uri="http://schemas.microsoft.com/office/2006/metadata/properties"/>
    <ds:schemaRef ds:uri="8c204fd9-28d1-4b23-87e5-4d5424a0d918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sharepoint/v4"/>
    <ds:schemaRef ds:uri="http://purl.org/dc/elements/1.1/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727CAD1-43BB-4357-94AA-65F7405B05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204fd9-28d1-4b23-87e5-4d5424a0d91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 AOC 2012</Template>
  <TotalTime>401</TotalTime>
  <Words>702</Words>
  <Application>Microsoft Office PowerPoint</Application>
  <PresentationFormat>Diavoorstelling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Sjabloon AOC 2012</vt:lpstr>
      <vt:lpstr>Aanleggen bestrating</vt:lpstr>
      <vt:lpstr>Inhoud</vt:lpstr>
      <vt:lpstr>Introductie film </vt:lpstr>
      <vt:lpstr>Opmeten </vt:lpstr>
      <vt:lpstr>Plattegrond tekenen</vt:lpstr>
      <vt:lpstr>Uitzetten </vt:lpstr>
      <vt:lpstr>Uitgraven </vt:lpstr>
      <vt:lpstr>Opvullen </vt:lpstr>
      <vt:lpstr>Aftrillen </vt:lpstr>
      <vt:lpstr>Hoogte bepalen</vt:lpstr>
      <vt:lpstr>Afrijen </vt:lpstr>
      <vt:lpstr>Inpakken </vt:lpstr>
      <vt:lpstr>PowerPoint-presentatie</vt:lpstr>
      <vt:lpstr>Extra: Machinaal straten</vt:lpstr>
      <vt:lpstr>Aftrillen </vt:lpstr>
      <vt:lpstr>Invegen </vt:lpstr>
      <vt:lpstr>Praktijk</vt:lpstr>
      <vt:lpstr>Vragen?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AOC Oost</dc:title>
  <dc:creator>Esther Dommerholt-van den Berg</dc:creator>
  <cp:lastModifiedBy>Wim Bloemberg</cp:lastModifiedBy>
  <cp:revision>33</cp:revision>
  <dcterms:created xsi:type="dcterms:W3CDTF">2012-03-13T13:48:37Z</dcterms:created>
  <dcterms:modified xsi:type="dcterms:W3CDTF">2016-01-13T14:17:52Z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b0b6ad8d-3dad-4bed-9d18-9c016cbb4220</vt:lpwstr>
  </property>
  <property fmtid="{D5CDD505-2E9C-101B-9397-08002B2CF9AE}" pid="3" name="ContentTypeId">
    <vt:lpwstr>0x0101000B8E01BAE8C9B8449E1301EFCD6E2CF0</vt:lpwstr>
  </property>
</Properties>
</file>